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3" r:id="rId3"/>
    <p:sldId id="260" r:id="rId4"/>
    <p:sldId id="261" r:id="rId5"/>
    <p:sldId id="264" r:id="rId6"/>
    <p:sldId id="265" r:id="rId7"/>
    <p:sldId id="266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CA429"/>
    <a:srgbClr val="2CC6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4" autoAdjust="0"/>
    <p:restoredTop sz="94795" autoAdjust="0"/>
  </p:normalViewPr>
  <p:slideViewPr>
    <p:cSldViewPr>
      <p:cViewPr>
        <p:scale>
          <a:sx n="87" d="100"/>
          <a:sy n="87" d="100"/>
        </p:scale>
        <p:origin x="-870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26.03.2017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26.03.2017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26.03.2017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26.03.2017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26.03.2017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26.03.2017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26.03.2017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6000">
              <a:srgbClr val="0CA429"/>
            </a:gs>
            <a:gs pos="100000">
              <a:schemeClr val="bg2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599" y="908720"/>
            <a:ext cx="7848873" cy="3600400"/>
          </a:xfrm>
        </p:spPr>
        <p:txBody>
          <a:bodyPr>
            <a:normAutofit fontScale="25000" lnSpcReduction="20000"/>
          </a:bodyPr>
          <a:lstStyle/>
          <a:p>
            <a:r>
              <a:rPr lang="ru-RU" sz="2400" b="1" dirty="0">
                <a:latin typeface="Times New Roman"/>
                <a:ea typeface="Calibri"/>
              </a:rPr>
              <a:t> </a:t>
            </a:r>
            <a:endParaRPr lang="ru-RU" dirty="0"/>
          </a:p>
          <a:p>
            <a:pPr algn="ctr"/>
            <a:r>
              <a:rPr lang="ru-RU" sz="8000" b="1" dirty="0">
                <a:solidFill>
                  <a:srgbClr val="000099"/>
                </a:solidFill>
                <a:latin typeface="Times New Roman"/>
                <a:ea typeface="Calibri"/>
              </a:rPr>
              <a:t>ПРИРОДООХРАННЫЙ </a:t>
            </a:r>
            <a:endParaRPr lang="ru-RU" sz="8000" dirty="0">
              <a:solidFill>
                <a:srgbClr val="000099"/>
              </a:solidFill>
            </a:endParaRPr>
          </a:p>
          <a:p>
            <a:pPr algn="ctr"/>
            <a:r>
              <a:rPr lang="ru-RU" sz="8000" b="1" dirty="0">
                <a:solidFill>
                  <a:srgbClr val="000099"/>
                </a:solidFill>
                <a:latin typeface="Times New Roman"/>
                <a:ea typeface="Calibri"/>
              </a:rPr>
              <a:t>СОЦИАЛЬНО - ОБРАЗОВАТЕЛЬНЫЙ</a:t>
            </a:r>
            <a:endParaRPr lang="ru-RU" sz="8000" dirty="0">
              <a:solidFill>
                <a:srgbClr val="000099"/>
              </a:solidFill>
            </a:endParaRPr>
          </a:p>
          <a:p>
            <a:pPr algn="ctr"/>
            <a:r>
              <a:rPr lang="ru-RU" sz="8000" b="1" dirty="0">
                <a:solidFill>
                  <a:srgbClr val="000099"/>
                </a:solidFill>
                <a:latin typeface="Times New Roman"/>
                <a:ea typeface="Calibri"/>
              </a:rPr>
              <a:t> ПРОЕКТ</a:t>
            </a:r>
            <a:endParaRPr lang="ru-RU" sz="8000" dirty="0">
              <a:solidFill>
                <a:srgbClr val="000099"/>
              </a:solidFill>
            </a:endParaRPr>
          </a:p>
          <a:p>
            <a:pPr algn="ctr"/>
            <a:r>
              <a:rPr lang="ru-RU" sz="8000" b="1" dirty="0">
                <a:solidFill>
                  <a:srgbClr val="000099"/>
                </a:solidFill>
                <a:latin typeface="Times New Roman"/>
                <a:ea typeface="Calibri"/>
              </a:rPr>
              <a:t>«ЭКОЛЯТА-ДОШКОЛЯТА»</a:t>
            </a:r>
            <a:endParaRPr lang="ru-RU" sz="8000" dirty="0">
              <a:solidFill>
                <a:srgbClr val="000099"/>
              </a:solidFill>
            </a:endParaRPr>
          </a:p>
          <a:p>
            <a:pPr algn="ctr"/>
            <a:r>
              <a:rPr lang="ru-RU" sz="8000" b="1" dirty="0">
                <a:solidFill>
                  <a:srgbClr val="000099"/>
                </a:solidFill>
                <a:latin typeface="Times New Roman"/>
                <a:ea typeface="Calibri"/>
              </a:rPr>
              <a:t> </a:t>
            </a:r>
            <a:r>
              <a:rPr lang="ru-RU" sz="8000" dirty="0">
                <a:solidFill>
                  <a:srgbClr val="000099"/>
                </a:solidFill>
                <a:latin typeface="Times New Roman"/>
                <a:ea typeface="Calibri"/>
              </a:rPr>
              <a:t>В рамках экологического фестиваля под девизом</a:t>
            </a:r>
            <a:endParaRPr lang="ru-RU" sz="8000" dirty="0">
              <a:solidFill>
                <a:srgbClr val="000099"/>
              </a:solidFill>
            </a:endParaRPr>
          </a:p>
          <a:p>
            <a:pPr algn="ctr"/>
            <a:r>
              <a:rPr lang="ru-RU" sz="8000" dirty="0">
                <a:solidFill>
                  <a:srgbClr val="000099"/>
                </a:solidFill>
                <a:latin typeface="Times New Roman"/>
                <a:ea typeface="Calibri"/>
              </a:rPr>
              <a:t>«Дети России за сохранение природы»</a:t>
            </a:r>
            <a:endParaRPr lang="ru-RU" sz="8000" dirty="0">
              <a:solidFill>
                <a:srgbClr val="000099"/>
              </a:solidFill>
            </a:endParaRPr>
          </a:p>
          <a:p>
            <a:pPr algn="ctr"/>
            <a:r>
              <a:rPr lang="ru-RU" sz="8000" b="1" dirty="0">
                <a:solidFill>
                  <a:srgbClr val="000099"/>
                </a:solidFill>
                <a:latin typeface="Times New Roman"/>
                <a:ea typeface="Calibri"/>
              </a:rPr>
              <a:t> </a:t>
            </a:r>
            <a:r>
              <a:rPr lang="ru-RU" sz="11200" b="1" i="1" dirty="0">
                <a:solidFill>
                  <a:srgbClr val="000099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«</a:t>
            </a:r>
            <a:r>
              <a:rPr lang="ru-RU" sz="11200" b="1" i="1" dirty="0">
                <a:solidFill>
                  <a:srgbClr val="000099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 гостях у 12 месяцев</a:t>
            </a:r>
            <a:r>
              <a:rPr lang="ru-RU" sz="11200" b="1" i="1" dirty="0" smtClean="0">
                <a:solidFill>
                  <a:srgbClr val="000099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»</a:t>
            </a:r>
          </a:p>
          <a:p>
            <a:pPr algn="r"/>
            <a:endParaRPr lang="ru-RU" sz="7200" dirty="0" smtClean="0">
              <a:solidFill>
                <a:schemeClr val="tx1"/>
              </a:solidFill>
              <a:latin typeface="Times New Roman"/>
              <a:ea typeface="Calibri"/>
            </a:endParaRPr>
          </a:p>
          <a:p>
            <a:pPr algn="r"/>
            <a:endParaRPr lang="ru-RU" sz="7200" dirty="0">
              <a:solidFill>
                <a:schemeClr val="tx1"/>
              </a:solidFill>
              <a:latin typeface="Times New Roman"/>
              <a:ea typeface="Calibri"/>
            </a:endParaRPr>
          </a:p>
          <a:p>
            <a:pPr algn="r"/>
            <a:endParaRPr lang="ru-RU" sz="7200" dirty="0" smtClean="0">
              <a:solidFill>
                <a:schemeClr val="tx1"/>
              </a:solidFill>
              <a:latin typeface="Times New Roman"/>
              <a:ea typeface="Calibri"/>
            </a:endParaRPr>
          </a:p>
          <a:p>
            <a:pPr algn="r"/>
            <a:r>
              <a:rPr lang="ru-RU" sz="7200" dirty="0" smtClean="0">
                <a:solidFill>
                  <a:schemeClr val="tx1"/>
                </a:solidFill>
                <a:latin typeface="Times New Roman"/>
                <a:ea typeface="Calibri"/>
              </a:rPr>
              <a:t>Разработала</a:t>
            </a:r>
            <a:r>
              <a:rPr lang="ru-RU" sz="7200" dirty="0" smtClean="0">
                <a:solidFill>
                  <a:schemeClr val="tx1"/>
                </a:solidFill>
                <a:latin typeface="Times New Roman"/>
                <a:ea typeface="Calibri"/>
              </a:rPr>
              <a:t>: </a:t>
            </a:r>
            <a:endParaRPr lang="ru-RU" sz="7200" dirty="0">
              <a:solidFill>
                <a:schemeClr val="tx1"/>
              </a:solidFill>
            </a:endParaRPr>
          </a:p>
          <a:p>
            <a:pPr algn="r"/>
            <a:r>
              <a:rPr lang="ru-RU" sz="7200" dirty="0">
                <a:solidFill>
                  <a:schemeClr val="tx1"/>
                </a:solidFill>
                <a:latin typeface="Times New Roman"/>
                <a:ea typeface="Calibri"/>
              </a:rPr>
              <a:t>                                                                             воспитатель  высшей категории</a:t>
            </a:r>
            <a:endParaRPr lang="ru-RU" sz="7200" dirty="0">
              <a:solidFill>
                <a:schemeClr val="tx1"/>
              </a:solidFill>
            </a:endParaRPr>
          </a:p>
          <a:p>
            <a:pPr algn="r"/>
            <a:r>
              <a:rPr lang="ru-RU" sz="7200" dirty="0">
                <a:solidFill>
                  <a:schemeClr val="tx1"/>
                </a:solidFill>
                <a:latin typeface="Times New Roman"/>
                <a:ea typeface="Calibri"/>
              </a:rPr>
              <a:t>Чечулина </a:t>
            </a:r>
            <a:r>
              <a:rPr lang="ru-RU" sz="7200" dirty="0" smtClean="0">
                <a:solidFill>
                  <a:schemeClr val="tx1"/>
                </a:solidFill>
                <a:latin typeface="Times New Roman"/>
                <a:ea typeface="Calibri"/>
              </a:rPr>
              <a:t>Наталья Валерьевна</a:t>
            </a:r>
            <a:endParaRPr lang="ru-RU" sz="7200" dirty="0">
              <a:solidFill>
                <a:schemeClr val="tx1"/>
              </a:solidFill>
            </a:endParaRPr>
          </a:p>
          <a:p>
            <a:pPr algn="r"/>
            <a:r>
              <a:rPr lang="ru-RU" sz="6400" dirty="0" smtClean="0">
                <a:solidFill>
                  <a:schemeClr val="tx1"/>
                </a:solidFill>
                <a:latin typeface="Times New Roman"/>
              </a:rPr>
              <a:t>Группа «ПОЧЕМУЧКИ»</a:t>
            </a:r>
          </a:p>
          <a:p>
            <a:pPr algn="ctr"/>
            <a:r>
              <a:rPr lang="ru-RU" sz="7200" dirty="0" smtClean="0">
                <a:solidFill>
                  <a:schemeClr val="tx1"/>
                </a:solidFill>
                <a:latin typeface="Times New Roman"/>
              </a:rPr>
              <a:t>г</a:t>
            </a:r>
            <a:r>
              <a:rPr lang="ru-RU" sz="5600" dirty="0" smtClean="0">
                <a:solidFill>
                  <a:schemeClr val="tx1"/>
                </a:solidFill>
                <a:latin typeface="Times New Roman"/>
              </a:rPr>
              <a:t>. </a:t>
            </a:r>
            <a:r>
              <a:rPr lang="ru-RU" sz="5600" dirty="0">
                <a:solidFill>
                  <a:schemeClr val="tx1"/>
                </a:solidFill>
                <a:latin typeface="Times New Roman"/>
              </a:rPr>
              <a:t>БЕРЕЗНИКИ</a:t>
            </a:r>
          </a:p>
          <a:p>
            <a:pPr algn="ctr"/>
            <a:r>
              <a:rPr lang="ru-RU" sz="5600" dirty="0" smtClean="0">
                <a:solidFill>
                  <a:schemeClr val="tx1"/>
                </a:solidFill>
                <a:latin typeface="Times New Roman"/>
              </a:rPr>
              <a:t>2016 год</a:t>
            </a:r>
            <a:endParaRPr lang="ru-RU" sz="5600" dirty="0">
              <a:solidFill>
                <a:schemeClr val="tx1"/>
              </a:solidFill>
              <a:latin typeface="Times New Roman"/>
            </a:endParaRPr>
          </a:p>
          <a:p>
            <a:pPr algn="ctr"/>
            <a:r>
              <a:rPr lang="ru-RU" sz="9600" b="1" dirty="0" smtClean="0">
                <a:solidFill>
                  <a:srgbClr val="000099"/>
                </a:solidFill>
                <a:latin typeface="Times New Roman"/>
              </a:rPr>
              <a:t>							</a:t>
            </a:r>
            <a:endParaRPr lang="ru-RU" sz="9600" b="1" dirty="0">
              <a:solidFill>
                <a:srgbClr val="000099"/>
              </a:solidFill>
              <a:latin typeface="Times New Roman"/>
            </a:endParaRPr>
          </a:p>
          <a:p>
            <a:pPr algn="ctr"/>
            <a:endParaRPr lang="ru-RU" sz="9600" dirty="0">
              <a:solidFill>
                <a:srgbClr val="000099"/>
              </a:solidFill>
              <a:effectLst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4215" y="184412"/>
            <a:ext cx="9248776" cy="1046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10" descr="DSC00771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48" t="1677" r="7321"/>
          <a:stretch/>
        </p:blipFill>
        <p:spPr bwMode="auto">
          <a:xfrm>
            <a:off x="467544" y="3573016"/>
            <a:ext cx="3312368" cy="312906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2961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8357425"/>
              </p:ext>
            </p:extLst>
          </p:nvPr>
        </p:nvGraphicFramePr>
        <p:xfrm>
          <a:off x="323528" y="260646"/>
          <a:ext cx="8352928" cy="5976665"/>
        </p:xfrm>
        <a:graphic>
          <a:graphicData uri="http://schemas.openxmlformats.org/drawingml/2006/table">
            <a:tbl>
              <a:tblPr firstRow="1" firstCol="1" bandRow="1"/>
              <a:tblGrid>
                <a:gridCol w="2093475"/>
                <a:gridCol w="6259453"/>
              </a:tblGrid>
              <a:tr h="2164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Название проекта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12" marR="38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«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 гостях у 12 месяцев»</a:t>
                      </a:r>
                      <a:endParaRPr lang="ru-RU" sz="1200">
                        <a:effectLst/>
                        <a:latin typeface="Calibri"/>
                      </a:endParaRPr>
                    </a:p>
                  </a:txBody>
                  <a:tcPr marL="38412" marR="38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6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Тип проекта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12" marR="38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Педагогический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12" marR="38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95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Участники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12" marR="38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Дети старших групп,  воспитатели, родители воспитанников.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12" marR="38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6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Масштаб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12" marR="38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Продолжительный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12" marR="38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936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Проблема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12" marR="38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Современные проблемы взаимоотношений человека с окружающей средой могут быть решены только при условии формирования экологического мировоззрения у всех людей, повышения их экологической грамотности и культуры, понимания необходимости реализации принципов устойчивого развития.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12" marR="38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83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Цель: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12" marR="38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Профилактика нарушений природоохранного законодательства  через формирование у  детей и взрослых  экологических знаний, бережное отношение к природе родного края и всему окружающему.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12" marR="38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92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Задачи: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12" marR="38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Создание  экологической развивающей среды.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-Формирование системы элементарных научных экологических знаний,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доступной пониманию ребёнка-дошкольника через интегрированный подход.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Развитие познавательного интереса к миру природы.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-Формирование первоначальных умений и навыков экологически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грамотного и безопасного для природы и самого ребенка поведения, умений наблюдать за природными объектами и явлениями.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Воспитание гуманного, эмоционально-положительного отношения к миру природы и окружающему миру в целом.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-Формирование психических процессов: памяти, внимания, мышления,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воображения.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Развитие познавательно-творческих способностей детей.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-Повышение уровня информационной культуры и педагогической компетенции родителей в вопросах экологического воспитания.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12" marR="38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081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1151994"/>
              </p:ext>
            </p:extLst>
          </p:nvPr>
        </p:nvGraphicFramePr>
        <p:xfrm>
          <a:off x="179512" y="126304"/>
          <a:ext cx="8856984" cy="6519672"/>
        </p:xfrm>
        <a:graphic>
          <a:graphicData uri="http://schemas.openxmlformats.org/drawingml/2006/table">
            <a:tbl>
              <a:tblPr firstRow="1" firstCol="1" bandRow="1"/>
              <a:tblGrid>
                <a:gridCol w="2160240"/>
                <a:gridCol w="2500700"/>
                <a:gridCol w="2050314"/>
                <a:gridCol w="2145730"/>
              </a:tblGrid>
              <a:tr h="3481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i="1" dirty="0">
                          <a:effectLst/>
                          <a:latin typeface="Times New Roman"/>
                          <a:ea typeface="Calibri"/>
                        </a:rPr>
                        <a:t>Реализация проекта</a:t>
                      </a:r>
                      <a:endParaRPr lang="ru-RU" sz="1200" dirty="0">
                        <a:effectLst/>
                        <a:latin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i="1" dirty="0">
                          <a:effectLst/>
                          <a:latin typeface="Times New Roman"/>
                          <a:ea typeface="Calibri"/>
                        </a:rPr>
                        <a:t>(Зима, весна, лето, осень)</a:t>
                      </a:r>
                      <a:endParaRPr lang="ru-RU" sz="1200" dirty="0">
                        <a:effectLst/>
                        <a:latin typeface="Calibri"/>
                      </a:endParaRPr>
                    </a:p>
                  </a:txBody>
                  <a:tcPr marL="28567" marR="28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</a:rPr>
                        <a:t>Совместная и индивидуальная работа  с детьми </a:t>
                      </a:r>
                      <a:endParaRPr lang="ru-RU" sz="1200" dirty="0">
                        <a:effectLst/>
                        <a:latin typeface="Calibri"/>
                      </a:endParaRPr>
                    </a:p>
                  </a:txBody>
                  <a:tcPr marL="28567" marR="28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</a:rPr>
                        <a:t>Самостоятельная</a:t>
                      </a:r>
                      <a:endParaRPr lang="ru-RU" sz="1200">
                        <a:effectLst/>
                        <a:latin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</a:rPr>
                        <a:t>деятельность детей</a:t>
                      </a:r>
                      <a:endParaRPr lang="ru-RU" sz="1200">
                        <a:effectLst/>
                        <a:latin typeface="Calibri"/>
                      </a:endParaRPr>
                    </a:p>
                  </a:txBody>
                  <a:tcPr marL="28567" marR="28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</a:rPr>
                        <a:t>Работа с  родителями и соцпартнерами </a:t>
                      </a:r>
                      <a:endParaRPr lang="ru-RU" sz="1200">
                        <a:effectLst/>
                        <a:latin typeface="Calibri"/>
                      </a:endParaRPr>
                    </a:p>
                  </a:txBody>
                  <a:tcPr marL="28567" marR="28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128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«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Декабрь - снежный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»     </a:t>
                      </a:r>
                      <a:endParaRPr lang="ru-RU" sz="1200" dirty="0">
                        <a:effectLst/>
                        <a:latin typeface="Calibri"/>
                      </a:endParaRPr>
                    </a:p>
                  </a:txBody>
                  <a:tcPr marL="28567" marR="28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*Библиотечка юного эколога.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Экология в картинках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-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Беседа«Кто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живет в лесу?», «Как лесные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звери готовятся к зиме»;</a:t>
                      </a: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*Создание ЛЕПБУКА «Зима» (Уголок экологии и экспериментирования)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*картотека дидактических игр уроки экологии. «Береги живое»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*Развлечение «Ледниковый период»</a:t>
                      </a: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сюжетно-ролевая игра «Ветеринар»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67" marR="28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Продуктивная деятельность детей.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*Конкурс плакатов  «Берегите Ели!!!»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опыты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сводой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со льдом и снегом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*Изготовление  цветных льдинок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Вытинанка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«Снежинка –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веселинка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»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67" marR="28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*Анкетирование -«Ваше отношение к своему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здоровью и здоровью членов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вашей семьи»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*Для вас родители «Природа вокруг нас!»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(советы, рекомендации, буклеты)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* Экологическая АКЦИЯ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«Не рубите ёлочку!»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*Творческий конкурс   «Ёлочка своими руками»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67" marR="28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481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</a:rPr>
                        <a:t>«</a:t>
                      </a: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Январь-новогодник</a:t>
                      </a:r>
                      <a:r>
                        <a:rPr lang="ru-RU" sz="1200" b="1">
                          <a:effectLst/>
                          <a:latin typeface="Times New Roman"/>
                          <a:ea typeface="Calibri"/>
                        </a:rPr>
                        <a:t>»   </a:t>
                      </a:r>
                      <a:endParaRPr lang="ru-RU" sz="1200">
                        <a:effectLst/>
                        <a:latin typeface="Calibri"/>
                      </a:endParaRPr>
                    </a:p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200">
                        <a:effectLst/>
                        <a:latin typeface="Calibri"/>
                      </a:endParaRPr>
                    </a:p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200">
                        <a:effectLst/>
                        <a:latin typeface="Calibri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67" marR="28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*Познавательное чтение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Поговорим об экологии. (Энциклопедии)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-Организация дидактических игр: «Зимующие и перелетные птицы».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-уроки доброты «Синичкин календарь»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* Чтение сказки В. Ф. Одоевского «Мороз Иванович».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67" marR="28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*Слушание «звуки природы», зимние Песенки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*Заучивание стихов о природе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*Вечер  зимних загадок и отгадок.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67" marR="28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*Проведение прогулок, экскурсий в природу.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*Наблюдения в природе.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*АКЦИЯ - «Кормушка»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67" marR="28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24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</a:rPr>
                        <a:t> «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Февраль-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</a:rPr>
                        <a:t>зимовик</a:t>
                      </a: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</a:rPr>
                        <a:t>»     </a:t>
                      </a:r>
                      <a:endParaRPr lang="ru-RU" sz="1200" dirty="0">
                        <a:effectLst/>
                        <a:latin typeface="Calibri"/>
                      </a:endParaRPr>
                    </a:p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67" marR="28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«Пермский край - лесной край»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-Хвойные деревья.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-Белоствольная красавица</a:t>
                      </a: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Праздник русской берёзки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*Чтение и рассматривание атласов, энциклопедий.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*Оригами -«Сочиняем сказку сами»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67" marR="28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*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Мнемотаблицы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«Хочу всё знать»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-как зимуют звери в лесу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*Продуктивная деятельность детей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«НАШ  ВЕРНИСАЖ»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-Лепка «Звери зимой»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-Животные (оригами)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67" marR="28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Папка передвижка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 Это интересно знать»    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*Пополнение коллекций.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67" marR="28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648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2545922"/>
              </p:ext>
            </p:extLst>
          </p:nvPr>
        </p:nvGraphicFramePr>
        <p:xfrm>
          <a:off x="323528" y="188641"/>
          <a:ext cx="8640960" cy="6387079"/>
        </p:xfrm>
        <a:graphic>
          <a:graphicData uri="http://schemas.openxmlformats.org/drawingml/2006/table">
            <a:tbl>
              <a:tblPr firstRow="1" firstCol="1" bandRow="1"/>
              <a:tblGrid>
                <a:gridCol w="1872208"/>
                <a:gridCol w="2376264"/>
                <a:gridCol w="2088232"/>
                <a:gridCol w="2304256"/>
              </a:tblGrid>
              <a:tr h="220244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</a:rPr>
                        <a:t>«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Март-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</a:rPr>
                        <a:t>Солнцегрей</a:t>
                      </a: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</a:rPr>
                        <a:t>»   </a:t>
                      </a:r>
                      <a:endParaRPr lang="ru-RU" sz="1200" dirty="0">
                        <a:effectLst/>
                        <a:latin typeface="Calibri"/>
                      </a:endParaRPr>
                    </a:p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</a:endParaRPr>
                    </a:p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endParaRPr lang="ru-RU" sz="1200" dirty="0">
                        <a:effectLst/>
                        <a:latin typeface="Calibri"/>
                      </a:endParaRPr>
                    </a:p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</a:endParaRPr>
                    </a:p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</a:endParaRPr>
                    </a:p>
                  </a:txBody>
                  <a:tcPr marL="33493" marR="33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*Презентация «21 марта –День леса»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-солнце в жизни растений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*Создание ЛЕПБУКА «Весна»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*Моделирование –«Блиц - опрос  «Мой любимый город»</a:t>
                      </a: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Презентация «Березники город белых берез»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-Прогулка в парк, к памятнику Решетова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93" marR="33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ШОУ- «Мы дизайнеры»-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Изготовление костюмов из бросового материала.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*Эксперименты, опыты.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*Огород на окне.  Посадка лука, наблюдение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*Наблюдение за веточками тополя в вазе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93" marR="33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*«Чудо-домик для пернатых»  -Изготовление скворечников.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*Театр «Из мусорной корзины» (Пластик)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93" marR="33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219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</a:rPr>
                        <a:t>«</a:t>
                      </a: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Апрель - капель</a:t>
                      </a:r>
                      <a:r>
                        <a:rPr lang="ru-RU" sz="1200" b="1">
                          <a:effectLst/>
                          <a:latin typeface="Times New Roman"/>
                          <a:ea typeface="Calibri"/>
                        </a:rPr>
                        <a:t>»   </a:t>
                      </a:r>
                      <a:endParaRPr lang="ru-RU" sz="1200">
                        <a:effectLst/>
                        <a:latin typeface="Calibri"/>
                      </a:endParaRPr>
                    </a:p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200">
                        <a:effectLst/>
                        <a:latin typeface="Calibri"/>
                      </a:endParaRPr>
                    </a:p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200">
                        <a:effectLst/>
                        <a:latin typeface="Calibri"/>
                      </a:endParaRPr>
                    </a:p>
                  </a:txBody>
                  <a:tcPr marL="33493" marR="33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* НОД «Путешествие капельки»;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*Презентация «Природа в опасности» -22 апреля ДЕНЬ ЗЕМЛИ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-Экспериментальная деятельность: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«История Земли», «История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-Воды», «История Огня»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93" marR="33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* Акция «Чистый участок»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*Раздельная утилизация отходов.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* Дидактическая игра «Что создано природой, а что сделано руками человека»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*Экологические цепочки «Воздух, земля, вода»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93" marR="33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*городской  субботник по уборке территории ДОУ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«  Березники - чистый город»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* Декада дней защиты от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экологической опасности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*выпуск газеты «Вести с места»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93" marR="33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244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</a:rPr>
                        <a:t>«</a:t>
                      </a: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Май - первоцветы</a:t>
                      </a:r>
                      <a:r>
                        <a:rPr lang="ru-RU" sz="1200" b="1">
                          <a:effectLst/>
                          <a:latin typeface="Times New Roman"/>
                          <a:ea typeface="Calibri"/>
                        </a:rPr>
                        <a:t>»   </a:t>
                      </a:r>
                      <a:endParaRPr lang="ru-RU" sz="1200">
                        <a:effectLst/>
                        <a:latin typeface="Calibri"/>
                      </a:endParaRPr>
                    </a:p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200">
                        <a:effectLst/>
                        <a:latin typeface="Calibri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93" marR="33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* Викторина «Люби и знай свой край» 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*Беседа-рассуждение «Как помочь поломанному дереву»,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*высадка цветов на клумбы.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*ПБ подборка литературы «Лесные пожары»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Дид/игры «Огонь-друг и враг»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*Картотека «Экологические стихи для детей»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93" marR="33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*Акция -«Берегите первоцветы» - плакаты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*С/р игра «Пикник»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Правила поведения в природе.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-Рисование плакатов: 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«Правила поведения в лесу»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*Чтение книги по экологии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"Сказки о цветах и деревьях".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93" marR="33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*Акция – «Посади дерево»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*Субботник – озеленение.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«Березники –цветущий город»</a:t>
                      </a: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-долгосрочный  проект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ДОУ«Ландшафтный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Дизайнер»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*Экскурсия в оранжерею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-Школа №3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93" marR="33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785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9792984"/>
              </p:ext>
            </p:extLst>
          </p:nvPr>
        </p:nvGraphicFramePr>
        <p:xfrm>
          <a:off x="179512" y="260648"/>
          <a:ext cx="8784976" cy="6417888"/>
        </p:xfrm>
        <a:graphic>
          <a:graphicData uri="http://schemas.openxmlformats.org/drawingml/2006/table">
            <a:tbl>
              <a:tblPr firstRow="1" firstCol="1" bandRow="1"/>
              <a:tblGrid>
                <a:gridCol w="1800200"/>
                <a:gridCol w="2592288"/>
                <a:gridCol w="2232248"/>
                <a:gridCol w="2160240"/>
              </a:tblGrid>
              <a:tr h="230425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100" b="1" dirty="0">
                          <a:effectLst/>
                          <a:latin typeface="Times New Roman"/>
                          <a:ea typeface="Calibri"/>
                        </a:rPr>
                        <a:t>«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Июнь - забавник</a:t>
                      </a:r>
                      <a:r>
                        <a:rPr lang="ru-RU" sz="1100" b="1" dirty="0">
                          <a:effectLst/>
                          <a:latin typeface="Times New Roman"/>
                          <a:ea typeface="Calibri"/>
                        </a:rPr>
                        <a:t>»   </a:t>
                      </a:r>
                      <a:endParaRPr lang="ru-RU" sz="1100" dirty="0">
                        <a:effectLst/>
                        <a:latin typeface="Calibri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88" marR="22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*Создание ЛЕПБУКА «Лето»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*Что такое –КРАСНАЯ книга? *НОД «Значение воздуха в жизни человека»;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*Презентация «Эти забавные букашки»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*Наблюдения «Насекомые вокруг нас»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*Экологическая тропа: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«Экологический этикет» - знание правил поведения в природе. Сигнальные карточки.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88" marR="22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* «Наш огород» высадка овощей.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*игры-путешествия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«Найди клад»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«Путешествие по экологической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тропе детского сада»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*«В гостях у доктора Айболита»  - 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Валеология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-«Ромашковое счастье»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конструирование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(Всероссийский день семьи, любви и верности)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*Аппликация «Насекомые»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88" marR="22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Оформление родительского уголка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« ЛЕТО- Азбука безопасности»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*Папка-передвижка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«Летние   прогулки с детьми»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* Поездка на теплоходе (сосновый бор ОГУРДИНО) – проект «Наш край»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*СЮН  экскурсия  «Животные Урала»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*Творческий конкурс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«МОЁ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Солнышко»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88" marR="22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626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100" b="1">
                          <a:effectLst/>
                          <a:latin typeface="Times New Roman"/>
                          <a:ea typeface="Calibri"/>
                        </a:rPr>
                        <a:t>«</a:t>
                      </a: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Июль-Нептун</a:t>
                      </a:r>
                      <a:r>
                        <a:rPr lang="ru-RU" sz="1100" b="1">
                          <a:effectLst/>
                          <a:latin typeface="Times New Roman"/>
                          <a:ea typeface="Calibri"/>
                        </a:rPr>
                        <a:t>»   </a:t>
                      </a:r>
                      <a:endParaRPr lang="ru-RU" sz="1100">
                        <a:effectLst/>
                        <a:latin typeface="Calibri"/>
                      </a:endParaRPr>
                    </a:p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100" b="1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100">
                        <a:effectLst/>
                        <a:latin typeface="Calibri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88" marR="22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*Беседа «Почему нужно беречь воду?»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*Развлечение -Досуг «В царстве Нептуна» , «В гости к Мойдодыру»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*АКЦИЯ  «Кама река – чистые берега» (Правила экологической культуры)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*целевая прогулка на  пруд-волонтёры за чистый пляж!!!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-развлечение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«Солнце, воздух и вода - наши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лучшие друзья»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*Лекарственные растения  УРАЛА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*Шоу «Мыльных пузырей»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88" marR="22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*Экспериментальная деятельность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«Можно ли жить без воды?»,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«Перенеси воду в сите», опыты с песком и водой,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песком и глиной и другими природными материалами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» *театрализованное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представление  «Зеленая аптека»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*Игры-забавы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Навигация «Кораблики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88" marR="22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*Консультация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«Песочная терапия»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*Детская библиотека им. Гайдара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Знакомство с тайнами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природы, решением проблемных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ситуаций и проведения панорамы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добрых дел, рассматривание и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чтение книг.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*Посещение Бассейна  «КРИСТАЛЛ»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88" marR="22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819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100" b="1">
                          <a:effectLst/>
                          <a:latin typeface="Times New Roman"/>
                          <a:ea typeface="Calibri"/>
                        </a:rPr>
                        <a:t>«</a:t>
                      </a: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Август-грибник</a:t>
                      </a:r>
                      <a:r>
                        <a:rPr lang="ru-RU" sz="1100" b="1">
                          <a:effectLst/>
                          <a:latin typeface="Times New Roman"/>
                          <a:ea typeface="Calibri"/>
                        </a:rPr>
                        <a:t>»   </a:t>
                      </a:r>
                      <a:endParaRPr lang="ru-RU" sz="1100">
                        <a:effectLst/>
                        <a:latin typeface="Calibri"/>
                      </a:endParaRPr>
                    </a:p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100" b="1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100">
                        <a:effectLst/>
                        <a:latin typeface="Calibri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88" marR="22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*Охрана природных богатств.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*развлечение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«В гостях у Лесовичка»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*Физкультурный досуг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«Юные Робинзоны»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*Рассматривание альбома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«Летние виды спорта»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Презентация -Олимпийские игры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88" marR="22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Рисование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«Люблю тебя, мой край родной»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Д/И «Ядовитые и съедобные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грибы и ягоды»</a:t>
                      </a: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-*Комический футбол Рисование Фрукты и Овощи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88" marR="22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*Краеведческий музей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"Знакомство с удивительным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миром животных и растений Урала.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*Выпуск групповых газет «Юные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защитники природы»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*Конкурс рецептов «Вкусно, полезно красиво».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88" marR="22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8900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6946057"/>
              </p:ext>
            </p:extLst>
          </p:nvPr>
        </p:nvGraphicFramePr>
        <p:xfrm>
          <a:off x="179512" y="188640"/>
          <a:ext cx="8856985" cy="6519672"/>
        </p:xfrm>
        <a:graphic>
          <a:graphicData uri="http://schemas.openxmlformats.org/drawingml/2006/table">
            <a:tbl>
              <a:tblPr firstRow="1" firstCol="1" bandRow="1"/>
              <a:tblGrid>
                <a:gridCol w="1981786"/>
                <a:gridCol w="2445799"/>
                <a:gridCol w="2214700"/>
                <a:gridCol w="2214700"/>
              </a:tblGrid>
              <a:tr h="186095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</a:rPr>
                        <a:t>«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Сентябрь-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</a:rPr>
                        <a:t>урожайник</a:t>
                      </a: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</a:rPr>
                        <a:t>»   </a:t>
                      </a:r>
                      <a:endParaRPr lang="ru-RU" sz="1200" dirty="0">
                        <a:effectLst/>
                        <a:latin typeface="Calibri"/>
                      </a:endParaRPr>
                    </a:p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67" marR="28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*Создание ЛЕПБУКА «ОСЕНЬ»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НОД –«Приготовление салата»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*Проект «Во саду ли, в огороде»- сбор урожая,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-Дегустация варенья,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Фитобар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*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Валеология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:  «Витамины на грядке».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*Игровой тренинг «Чистота- залог здоровья!»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67" marR="28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*конкурс поделок из природного   материала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«Чудо природы»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*Рисование Фрукты и Овощи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*Подвижные игры «В огороде чучело», «Третий лишний»,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Хороводная игра «Есть у нас огород», «Урожайная».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67" marR="28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»*Папка-передвижка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«Осенние   прогулки с детьми»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*Фоторепортаж «Вот, оно какое наше лето»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*Папка-передвижка «Экологические игры»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67" marR="28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74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</a:rPr>
                        <a:t>«</a:t>
                      </a: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Октябрь -золотник</a:t>
                      </a:r>
                      <a:r>
                        <a:rPr lang="ru-RU" sz="1200" b="1">
                          <a:effectLst/>
                          <a:latin typeface="Times New Roman"/>
                          <a:ea typeface="Calibri"/>
                        </a:rPr>
                        <a:t>»   </a:t>
                      </a:r>
                      <a:endParaRPr lang="ru-RU" sz="1200">
                        <a:effectLst/>
                        <a:latin typeface="Calibri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67" marR="28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*Рассматривание репродукций художников  «Золотая осень»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*картотека стихов об осени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*Игра  «Джунгли зовут!!!»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*ПДД- Автомобильный транспорт - один из основных загрязнителей окружающей среды.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*Музыкальное развлечение с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элементами ИЗО «Медной горы Хозяйка»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67" marR="28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*Сбор листьев  и растений для гербария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*Коллаж из листьев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*Пение  песен об осени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* Заучивание стихов об осени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67" marR="28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*субботник по уборке территории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Игралочка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–Кроссворды, ребусы  с родителями.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* ЭКО-Книжки малышки своими руками.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*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Дворц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творчества детей и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юношества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Посещение выставки «Искусство и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творчество из природного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материала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»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67" marR="28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403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</a:rPr>
                        <a:t>«</a:t>
                      </a: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Ноябрь - дождевик</a:t>
                      </a:r>
                      <a:r>
                        <a:rPr lang="ru-RU" sz="1200" b="1">
                          <a:effectLst/>
                          <a:latin typeface="Times New Roman"/>
                          <a:ea typeface="Calibri"/>
                        </a:rPr>
                        <a:t>»   </a:t>
                      </a:r>
                      <a:endParaRPr lang="ru-RU" sz="1200">
                        <a:effectLst/>
                        <a:latin typeface="Calibri"/>
                      </a:endParaRPr>
                    </a:p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200">
                        <a:effectLst/>
                        <a:latin typeface="Calibri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67" marR="28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*Беседа на тему «У природы нет плохой погоды»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*Решение проблемных 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ситуаций. 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«Как помочь Стобеду?»,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*Экотренинг-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«Занимательное 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природоведение»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*Развлекательная программа «Угадай мелодию»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67" marR="28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*Рисование ТРИЗ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«Осеений дождь» «Ветренная погода»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*Коллаж «Земля- наш дом»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*Музыкально дидактическая игра  «Дождик» 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67" marR="28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*Обобщение опыта семейного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воспитания по экологическому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образованию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*Выставка детского творчества  «Экология глазами детей»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*Акция «Птичья столовая»- (длительная акция до весны)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67" marR="28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311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3502629"/>
              </p:ext>
            </p:extLst>
          </p:nvPr>
        </p:nvGraphicFramePr>
        <p:xfrm>
          <a:off x="395536" y="548681"/>
          <a:ext cx="8496944" cy="3036425"/>
        </p:xfrm>
        <a:graphic>
          <a:graphicData uri="http://schemas.openxmlformats.org/drawingml/2006/table">
            <a:tbl>
              <a:tblPr firstRow="1" firstCol="1" bandRow="1"/>
              <a:tblGrid>
                <a:gridCol w="1977737"/>
                <a:gridCol w="6519207"/>
              </a:tblGrid>
              <a:tr h="157300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Ожидаемые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результаты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75" marR="45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 Сформированное  у  детей  бережное, ответственное, эмоционально-доброжелательное отношение к миру природы, к живым существам, в процессе общения с ними.</a:t>
                      </a:r>
                      <a:b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 Сформированные навыки наблюдения и экспериментирования в процессе поисково-познавательной деятельности.</a:t>
                      </a:r>
                      <a:b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 Ответственное отношение детей к окружающей среде и своему здоровью.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75" marR="45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129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Трансляция проекта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75" marR="45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Презентация результатов проекта на педагогическом совете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</a:rPr>
                        <a:t>Самоанализ реализации  проекта   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«ЭКОЛЯТА - ДОШКОЛЯТА»</a:t>
                      </a:r>
                      <a:endParaRPr lang="ru-RU" sz="1600" dirty="0">
                        <a:effectLst/>
                        <a:latin typeface="Calibri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75" marR="45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1763688" y="3933056"/>
            <a:ext cx="568863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стоит забывать, что если мы сегодня будем безразличны к тому, что нас окружает, к миру, в котором мы живем, то завтра этот мир просто перестанет существовать!</a:t>
            </a:r>
          </a:p>
        </p:txBody>
      </p:sp>
    </p:spTree>
    <p:extLst>
      <p:ext uri="{BB962C8B-B14F-4D97-AF65-F5344CB8AC3E}">
        <p14:creationId xmlns:p14="http://schemas.microsoft.com/office/powerpoint/2010/main" val="132560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108</TotalTime>
  <Words>1601</Words>
  <Application>Microsoft Office PowerPoint</Application>
  <PresentationFormat>Экран (4:3)</PresentationFormat>
  <Paragraphs>307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валерия</dc:creator>
  <cp:lastModifiedBy>валерия</cp:lastModifiedBy>
  <cp:revision>42</cp:revision>
  <dcterms:created xsi:type="dcterms:W3CDTF">2017-03-26T13:11:27Z</dcterms:created>
  <dcterms:modified xsi:type="dcterms:W3CDTF">2017-03-26T15:29:48Z</dcterms:modified>
</cp:coreProperties>
</file>